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handoutMasterIdLst>
    <p:handoutMasterId r:id="rId17"/>
  </p:handoutMasterIdLst>
  <p:sldIdLst>
    <p:sldId id="256" r:id="rId2"/>
    <p:sldId id="259" r:id="rId3"/>
    <p:sldId id="273" r:id="rId4"/>
    <p:sldId id="258" r:id="rId5"/>
    <p:sldId id="257" r:id="rId6"/>
    <p:sldId id="260" r:id="rId7"/>
    <p:sldId id="272" r:id="rId8"/>
    <p:sldId id="265" r:id="rId9"/>
    <p:sldId id="282" r:id="rId10"/>
    <p:sldId id="261" r:id="rId11"/>
    <p:sldId id="262" r:id="rId12"/>
    <p:sldId id="263" r:id="rId13"/>
    <p:sldId id="264" r:id="rId14"/>
    <p:sldId id="284" r:id="rId15"/>
    <p:sldId id="283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9CE2C-E50A-4808-9690-940CEAD75B3C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2D61-A1C4-4F2D-BA95-36EF54FD0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40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28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1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3462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0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6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7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85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171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218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rlera.fr/wp/wp-content/uploads/2017/05/FR_2017_Grille-synth%C3%A9tique-1ers-niveaux-du-CECRL.pdf" TargetMode="External"/><Relationship Id="rId7" Type="http://schemas.openxmlformats.org/officeDocument/2006/relationships/image" Target="../media/image14.jpg"/><Relationship Id="rId2" Type="http://schemas.openxmlformats.org/officeDocument/2006/relationships/hyperlink" Target="http://parlera.fr/wp/wp-content/uploads/2017/05/FR_2017_Descriptif-1ers-niveaux-du-CECR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ciep.fr/ressources/ouvrages-cederoms-consacres-a-levaluation-certifications/dvd-productions-orales-illustrant-les-6-niveaux-cecrl" TargetMode="External"/><Relationship Id="rId4" Type="http://schemas.openxmlformats.org/officeDocument/2006/relationships/hyperlink" Target="http://www.ciep.fr/ressources/ouvrages-cederoms-consacres-a-levaluation-certifications/dvd-productions-orales-ecrites-illustrant-francais-les-niveaux-a11-a1-cadre-europeen-commu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3905" y="2297055"/>
            <a:ext cx="8361229" cy="2098226"/>
          </a:xfrm>
        </p:spPr>
        <p:txBody>
          <a:bodyPr/>
          <a:lstStyle/>
          <a:p>
            <a:r>
              <a:rPr lang="fr-FR" sz="4800" dirty="0" smtClean="0"/>
              <a:t>Plateforme savoirs de base bassin aixois</a:t>
            </a:r>
            <a:br>
              <a:rPr lang="fr-FR" sz="4800" dirty="0" smtClean="0"/>
            </a:br>
            <a:r>
              <a:rPr lang="fr-FR" sz="2400" dirty="0" smtClean="0"/>
              <a:t>mercredi 30 janvier 2019 à 9h</a:t>
            </a:r>
            <a:r>
              <a:rPr lang="fr-FR" sz="4800" dirty="0" smtClean="0"/>
              <a:t/>
            </a:r>
            <a:br>
              <a:rPr lang="fr-FR" sz="4800" dirty="0" smtClean="0"/>
            </a:br>
            <a:endParaRPr lang="fr-FR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4" y="947283"/>
            <a:ext cx="1542422" cy="1066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154" y="1931282"/>
            <a:ext cx="190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Ressources Savoirs de Base</a:t>
            </a:r>
            <a:r>
              <a:rPr lang="fr-FR" altLang="fr-FR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51" y="524645"/>
            <a:ext cx="1077280" cy="1020494"/>
          </a:xfrm>
          <a:prstGeom prst="rect">
            <a:avLst/>
          </a:prstGeom>
          <a:noFill/>
        </p:spPr>
      </p:pic>
      <p:pic>
        <p:nvPicPr>
          <p:cNvPr id="7" name="Image 6" descr="Résultat de recherche d'images pour &quot;logo région ARA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35" y="524645"/>
            <a:ext cx="1694732" cy="906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788288" y="5147197"/>
            <a:ext cx="5453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Emilie Buttin et </a:t>
            </a:r>
            <a:r>
              <a:rPr lang="fr-FR" dirty="0"/>
              <a:t>Isabelle </a:t>
            </a:r>
            <a:r>
              <a:rPr lang="fr-FR" dirty="0" err="1"/>
              <a:t>Mantel</a:t>
            </a:r>
            <a:r>
              <a:rPr lang="fr-FR" dirty="0"/>
              <a:t> </a:t>
            </a:r>
          </a:p>
          <a:p>
            <a:r>
              <a:rPr lang="fr-FR" dirty="0" smtClean="0"/>
              <a:t>CRSB-PSA725 </a:t>
            </a:r>
            <a:r>
              <a:rPr lang="fr-FR" dirty="0"/>
              <a:t>Faubourg </a:t>
            </a:r>
            <a:r>
              <a:rPr lang="fr-FR" dirty="0" smtClean="0"/>
              <a:t>Montmélian 73000 </a:t>
            </a:r>
            <a:r>
              <a:rPr lang="fr-FR" dirty="0"/>
              <a:t>Chambéry</a:t>
            </a:r>
          </a:p>
          <a:p>
            <a:r>
              <a:rPr lang="fr-FR" dirty="0"/>
              <a:t>Tél : 04 79 33 93 93</a:t>
            </a:r>
          </a:p>
          <a:p>
            <a:r>
              <a:rPr lang="fr-FR" dirty="0"/>
              <a:t>crsb@psa-savoie.com</a:t>
            </a:r>
          </a:p>
        </p:txBody>
      </p:sp>
    </p:spTree>
    <p:extLst>
      <p:ext uri="{BB962C8B-B14F-4D97-AF65-F5344CB8AC3E}">
        <p14:creationId xmlns:p14="http://schemas.microsoft.com/office/powerpoint/2010/main" val="38820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252663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Niveau A1.1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14555"/>
              </p:ext>
            </p:extLst>
          </p:nvPr>
        </p:nvGraphicFramePr>
        <p:xfrm>
          <a:off x="1371600" y="2225424"/>
          <a:ext cx="9601200" cy="4028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0600"/>
                <a:gridCol w="2400300"/>
                <a:gridCol w="24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Compétences ORALES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Compétences ECRITES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800" dirty="0" smtClean="0"/>
                    </a:p>
                    <a:p>
                      <a:pPr marL="0" indent="0">
                        <a:buNone/>
                      </a:pPr>
                      <a:r>
                        <a:rPr lang="fr-FR" sz="1800" dirty="0" smtClean="0"/>
                        <a:t>Le locuteur parle : très simplement de soi, sa famille, sa maison, ses besoins immédiats.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800" u="sng" dirty="0" smtClean="0"/>
                        <a:t>Il est capable de 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/>
                        <a:t>Poser une question très simple, quotidienne et habituelle,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dirty="0" smtClean="0"/>
                        <a:t>Comprend une indication très simple et de quelques mots.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800" u="sng" dirty="0" smtClean="0"/>
                        <a:t>Repère linguistique : </a:t>
                      </a:r>
                      <a:r>
                        <a:rPr lang="fr-FR" sz="1800" dirty="0" smtClean="0"/>
                        <a:t>il s’exprime souvent par des mots ou expressions juxtaposés et désarticulés. Il peut connaître 300 mots de vocabulaire environ.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u="sng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u="sng" baseline="0" dirty="0" smtClean="0"/>
                        <a:t>Compréhension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u="sng" baseline="0" dirty="0" smtClean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u="sng" baseline="0" dirty="0" smtClean="0"/>
                        <a:t>Il est capable de 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u="none" baseline="0" dirty="0" smtClean="0"/>
                        <a:t>De lire des informations familières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u="none" baseline="0" dirty="0" smtClean="0"/>
                        <a:t>Lire des données chiffrées utilisées dans des situations de communications très récurrentes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u="sng" dirty="0" smtClean="0"/>
                    </a:p>
                    <a:p>
                      <a:pPr algn="ctr"/>
                      <a:r>
                        <a:rPr lang="fr-FR" u="sng" dirty="0" smtClean="0"/>
                        <a:t>Production </a:t>
                      </a:r>
                    </a:p>
                    <a:p>
                      <a:endParaRPr lang="fr-FR" u="sng" dirty="0" smtClean="0"/>
                    </a:p>
                    <a:p>
                      <a:r>
                        <a:rPr lang="fr-FR" u="sng" dirty="0" smtClean="0"/>
                        <a:t>Il est capable de </a:t>
                      </a:r>
                      <a:r>
                        <a:rPr lang="fr-FR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Recopier</a:t>
                      </a:r>
                      <a:r>
                        <a:rPr lang="fr-FR" baseline="0" dirty="0" smtClean="0"/>
                        <a:t> son nom, prénom et adresse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Remplir un formulaire de type administratif avec des informations simples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fr-FR" u="none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8622" y="276726"/>
            <a:ext cx="10407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ctr"/>
            <a:r>
              <a:rPr lang="fr-FR" sz="4000" dirty="0" smtClean="0"/>
              <a:t>Le Niveau A1</a:t>
            </a:r>
            <a:endParaRPr lang="fr-FR" sz="4000" dirty="0"/>
          </a:p>
          <a:p>
            <a:endParaRPr lang="fr-FR" sz="2400" dirty="0" smtClean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96460"/>
              </p:ext>
            </p:extLst>
          </p:nvPr>
        </p:nvGraphicFramePr>
        <p:xfrm>
          <a:off x="1779338" y="1597970"/>
          <a:ext cx="9085179" cy="4577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42589"/>
                <a:gridCol w="2271295"/>
                <a:gridCol w="2271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COMPETENCES ORALES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COMPETENCES ECRITES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Le locuteur : parle de soi, son environnement, ses activités, ses goûts.</a:t>
                      </a:r>
                    </a:p>
                    <a:p>
                      <a:endParaRPr lang="fr-FR" sz="1800" dirty="0" smtClean="0"/>
                    </a:p>
                    <a:p>
                      <a:r>
                        <a:rPr lang="fr-FR" sz="1800" u="sng" dirty="0" smtClean="0"/>
                        <a:t>A l’oral, il est</a:t>
                      </a:r>
                      <a:r>
                        <a:rPr lang="fr-FR" sz="1800" u="sng" baseline="0" dirty="0" smtClean="0"/>
                        <a:t> capable de :</a:t>
                      </a:r>
                      <a:endParaRPr lang="fr-FR" sz="1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dirty="0" smtClean="0"/>
                        <a:t>Echanger des informations</a:t>
                      </a:r>
                      <a:r>
                        <a:rPr lang="fr-FR" sz="1800" baseline="0" dirty="0" smtClean="0"/>
                        <a:t> relatives à son environnement ainsi que le décrire.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dirty="0" smtClean="0"/>
                        <a:t> Dire ce qu’il (n’) aime (pas),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dirty="0" smtClean="0"/>
                        <a:t>Comprendre une information sur une personne, un lieu, un objet…</a:t>
                      </a:r>
                    </a:p>
                    <a:p>
                      <a:endParaRPr lang="fr-FR" sz="1800" dirty="0" smtClean="0"/>
                    </a:p>
                    <a:p>
                      <a:r>
                        <a:rPr lang="fr-FR" sz="1800" u="sng" dirty="0" smtClean="0"/>
                        <a:t>Repère linguistique :</a:t>
                      </a:r>
                      <a:r>
                        <a:rPr lang="fr-FR" sz="1800" dirty="0" smtClean="0"/>
                        <a:t> Il utilise la phrase simple (sujet-verbe-complément). Il peut connaître 800 mots de vocabulaire environ.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sng" dirty="0" smtClean="0"/>
                        <a:t>Compréhension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u="sng" dirty="0" smtClean="0"/>
                        <a:t>Il est capable de :</a:t>
                      </a:r>
                    </a:p>
                    <a:p>
                      <a:r>
                        <a:rPr lang="fr-FR" dirty="0" smtClean="0"/>
                        <a:t>- Comprendre</a:t>
                      </a:r>
                      <a:r>
                        <a:rPr lang="fr-FR" baseline="0" dirty="0" smtClean="0"/>
                        <a:t> des textes très courts et simples afin de relever des informations familières.</a:t>
                      </a:r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sng" dirty="0" smtClean="0"/>
                        <a:t>Production</a:t>
                      </a:r>
                    </a:p>
                    <a:p>
                      <a:endParaRPr lang="fr-FR" u="sng" dirty="0" smtClean="0"/>
                    </a:p>
                    <a:p>
                      <a:endParaRPr lang="fr-FR" u="sng" dirty="0" smtClean="0"/>
                    </a:p>
                    <a:p>
                      <a:r>
                        <a:rPr lang="fr-FR" u="sng" dirty="0" smtClean="0"/>
                        <a:t>Il est capable de </a:t>
                      </a:r>
                      <a:r>
                        <a:rPr lang="fr-FR" dirty="0" smtClean="0"/>
                        <a:t>:</a:t>
                      </a:r>
                    </a:p>
                    <a:p>
                      <a:r>
                        <a:rPr lang="fr-FR" dirty="0" smtClean="0"/>
                        <a:t>-</a:t>
                      </a:r>
                      <a:r>
                        <a:rPr lang="fr-FR" baseline="0" dirty="0" smtClean="0"/>
                        <a:t> Rédiger une suite de phrases et d’expressions simples sur sa famille, ses conditions de vie, sa formation, son travail actuel.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0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82842" y="577515"/>
            <a:ext cx="105637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Le Niveau A2</a:t>
            </a:r>
          </a:p>
          <a:p>
            <a:pPr algn="ctr"/>
            <a:endParaRPr lang="fr-FR" sz="4000" b="1" dirty="0" smtClean="0"/>
          </a:p>
          <a:p>
            <a:endParaRPr lang="fr-FR" b="1" dirty="0" smtClean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200257"/>
              </p:ext>
            </p:extLst>
          </p:nvPr>
        </p:nvGraphicFramePr>
        <p:xfrm>
          <a:off x="1631615" y="1600454"/>
          <a:ext cx="946618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33090"/>
                <a:gridCol w="2366545"/>
                <a:gridCol w="2366545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COMPETENCES</a:t>
                      </a:r>
                      <a:r>
                        <a:rPr lang="fr-FR" baseline="0" dirty="0" smtClean="0"/>
                        <a:t> ORALES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COMPETENCES ECRITES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Le locuteur </a:t>
                      </a:r>
                      <a:r>
                        <a:rPr lang="fr-FR" sz="1800" dirty="0" smtClean="0"/>
                        <a:t>: parle dans toutes les situations de la vie quotidienne (achats, travail, etc.),fait des pauses et demande de l’aide si besoin.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800" dirty="0" smtClean="0"/>
                    </a:p>
                    <a:p>
                      <a:r>
                        <a:rPr lang="fr-FR" sz="1800" u="sng" dirty="0" smtClean="0"/>
                        <a:t>A l’oral, il est capable de :</a:t>
                      </a:r>
                      <a:r>
                        <a:rPr lang="fr-FR" sz="1800" dirty="0" smtClean="0"/>
                        <a:t>        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dirty="0" smtClean="0"/>
                        <a:t>Décrire, comparer, conseiller.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dirty="0" smtClean="0"/>
                        <a:t>Comprendre une description, un évènement, un court récit.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800" dirty="0" smtClean="0"/>
                    </a:p>
                    <a:p>
                      <a:r>
                        <a:rPr lang="fr-FR" sz="1800" b="1" u="sng" dirty="0" smtClean="0"/>
                        <a:t>Repère linguistique :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dirty="0" smtClean="0"/>
                        <a:t>Il peut utiliser les temps simples du présent, passé et futur. Manie correctement un vocabulaire fréquent et internationalement partagé.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sng" dirty="0" smtClean="0"/>
                        <a:t>Compréhension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u="sng" dirty="0" smtClean="0"/>
                        <a:t>Il est capable de</a:t>
                      </a:r>
                      <a:r>
                        <a:rPr lang="fr-FR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Comprendre des textes très courts.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Reconnaître les informations utiles dans un courrier, une note</a:t>
                      </a:r>
                      <a:r>
                        <a:rPr lang="fr-FR" baseline="0" dirty="0" smtClean="0"/>
                        <a:t> de service, un document officiel ou administratif.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sng" dirty="0" smtClean="0"/>
                        <a:t>Production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u="sng" dirty="0" smtClean="0"/>
                        <a:t>Il est capable de </a:t>
                      </a:r>
                      <a:r>
                        <a:rPr lang="fr-FR" dirty="0" smtClean="0"/>
                        <a:t>:</a:t>
                      </a:r>
                    </a:p>
                    <a:p>
                      <a:r>
                        <a:rPr lang="fr-FR" dirty="0" smtClean="0"/>
                        <a:t>- Présenter</a:t>
                      </a:r>
                      <a:r>
                        <a:rPr lang="fr-FR" baseline="0" dirty="0" smtClean="0"/>
                        <a:t> son projet en quelques lignes en reliant ses idées avec des connecteurs logiques.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8621" y="180474"/>
            <a:ext cx="105998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pPr algn="ctr"/>
            <a:r>
              <a:rPr lang="fr-FR" sz="4000" dirty="0" smtClean="0"/>
              <a:t>Le niveau B1</a:t>
            </a:r>
          </a:p>
          <a:p>
            <a:pPr algn="ctr"/>
            <a:endParaRPr lang="fr-FR" sz="4000" b="1" dirty="0" smtClean="0"/>
          </a:p>
          <a:p>
            <a:pPr algn="ctr"/>
            <a:endParaRPr lang="fr-FR" sz="4000" b="1" dirty="0"/>
          </a:p>
          <a:p>
            <a:pPr algn="ctr"/>
            <a:endParaRPr lang="fr-FR" sz="4000" b="1" dirty="0"/>
          </a:p>
          <a:p>
            <a:endParaRPr lang="fr-FR" b="1" dirty="0" smtClean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59338"/>
              </p:ext>
            </p:extLst>
          </p:nvPr>
        </p:nvGraphicFramePr>
        <p:xfrm>
          <a:off x="1514642" y="1595565"/>
          <a:ext cx="9975516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87758"/>
                <a:gridCol w="2493879"/>
                <a:gridCol w="249387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COMPETENCES ORALES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COMPETENCES</a:t>
                      </a:r>
                      <a:r>
                        <a:rPr lang="fr-FR" baseline="0" dirty="0" smtClean="0"/>
                        <a:t> ECRITES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r>
                        <a:rPr lang="fr-FR" sz="1800" b="1" dirty="0" smtClean="0"/>
                        <a:t>Le locuteur :</a:t>
                      </a:r>
                      <a:r>
                        <a:rPr lang="fr-FR" sz="1800" b="1" baseline="0" dirty="0" smtClean="0"/>
                        <a:t> </a:t>
                      </a:r>
                      <a:r>
                        <a:rPr lang="fr-FR" sz="1800" dirty="0" smtClean="0"/>
                        <a:t>parle de tous ses centres d’intérêts et de ses domaines d’activités.</a:t>
                      </a:r>
                      <a:r>
                        <a:rPr lang="fr-FR" sz="1800" baseline="0" dirty="0" smtClean="0"/>
                        <a:t> Il </a:t>
                      </a:r>
                      <a:r>
                        <a:rPr lang="fr-FR" sz="1800" dirty="0" smtClean="0"/>
                        <a:t>se débrouille dans des situations non habituelles.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fr-FR" sz="1800" dirty="0" smtClean="0"/>
                    </a:p>
                    <a:p>
                      <a:r>
                        <a:rPr lang="fr-FR" sz="1800" u="sng" dirty="0" smtClean="0"/>
                        <a:t>A l’oral, il</a:t>
                      </a:r>
                      <a:r>
                        <a:rPr lang="fr-FR" sz="1800" u="sng" baseline="0" dirty="0" smtClean="0"/>
                        <a:t> est capable de:</a:t>
                      </a:r>
                      <a:r>
                        <a:rPr lang="fr-FR" sz="1800" dirty="0" smtClean="0"/>
                        <a:t>         </a:t>
                      </a:r>
                    </a:p>
                    <a:p>
                      <a:r>
                        <a:rPr lang="fr-FR" sz="1800" dirty="0" smtClean="0"/>
                        <a:t>-  Soutenir une discussion, échanger des idées.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1800" dirty="0" smtClean="0"/>
                        <a:t>Comprendre une information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dirty="0" smtClean="0"/>
                        <a:t>longue, un documentaire à la radio.</a:t>
                      </a:r>
                    </a:p>
                    <a:p>
                      <a:endParaRPr lang="fr-FR" sz="1800" dirty="0" smtClean="0"/>
                    </a:p>
                    <a:p>
                      <a:r>
                        <a:rPr lang="fr-FR" sz="1800" b="1" u="sng" dirty="0" smtClean="0"/>
                        <a:t>Repère linguistique :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dirty="0" smtClean="0"/>
                        <a:t>Il utilise la concordance des temps, les articulateurs logiques, maîtrise un vocabulaire étendu dans tous ses centres d’intérêts.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sng" dirty="0" smtClean="0"/>
                        <a:t>Compréhension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u="sng" dirty="0" smtClean="0"/>
                        <a:t>Il est capable de </a:t>
                      </a:r>
                      <a:r>
                        <a:rPr lang="fr-FR" dirty="0" smtClean="0"/>
                        <a:t>:</a:t>
                      </a:r>
                    </a:p>
                    <a:p>
                      <a:r>
                        <a:rPr lang="fr-FR" dirty="0" smtClean="0"/>
                        <a:t>- Comprendre des textes</a:t>
                      </a:r>
                      <a:r>
                        <a:rPr lang="fr-FR" baseline="0" dirty="0" smtClean="0"/>
                        <a:t> sur des sujets relatifs à son domaine et à ses intérêts avec un niveau satisfaisant de compréhension.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sng" dirty="0" smtClean="0"/>
                        <a:t>Production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u="sng" dirty="0" smtClean="0"/>
                        <a:t>Il est capable de </a:t>
                      </a:r>
                      <a:r>
                        <a:rPr lang="fr-FR" dirty="0" smtClean="0"/>
                        <a:t>:</a:t>
                      </a:r>
                    </a:p>
                    <a:p>
                      <a:r>
                        <a:rPr lang="fr-FR" dirty="0" smtClean="0"/>
                        <a:t>- Rédiger</a:t>
                      </a:r>
                      <a:r>
                        <a:rPr lang="fr-FR" baseline="0" dirty="0" smtClean="0"/>
                        <a:t> des textes simples et cohérents décrivant ses expériences et impressions.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9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427" y="644944"/>
            <a:ext cx="4731798" cy="704619"/>
          </a:xfrm>
        </p:spPr>
        <p:txBody>
          <a:bodyPr>
            <a:normAutofit/>
          </a:bodyPr>
          <a:lstStyle/>
          <a:p>
            <a:r>
              <a:rPr lang="fr-FR" dirty="0" smtClean="0"/>
              <a:t>Pour en savoir plus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1321" y="1660449"/>
            <a:ext cx="9601200" cy="3581400"/>
          </a:xfrm>
        </p:spPr>
        <p:txBody>
          <a:bodyPr/>
          <a:lstStyle/>
          <a:p>
            <a:pPr marL="530352" lvl="1" indent="0">
              <a:buNone/>
            </a:pPr>
            <a:r>
              <a:rPr lang="fr-FR" dirty="0" err="1" smtClean="0"/>
              <a:t>Parlera,fr</a:t>
            </a:r>
            <a:r>
              <a:rPr lang="fr-FR" dirty="0" smtClean="0"/>
              <a:t> = Ressources</a:t>
            </a:r>
          </a:p>
          <a:p>
            <a:pPr marL="530352" lvl="1" indent="0">
              <a:buNone/>
            </a:pPr>
            <a:r>
              <a:rPr lang="fr-FR" dirty="0" smtClean="0"/>
              <a:t>Descriptifs des premiers niveaux</a:t>
            </a:r>
          </a:p>
          <a:p>
            <a:pPr marL="530352" lvl="1" indent="0">
              <a:buNone/>
            </a:pP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parlera.fr/wp/wp-content/uploads/2017/05/FR_2017_Descriptif-1ers-niveaux-du-CECRL.pdf</a:t>
            </a:r>
            <a:endParaRPr lang="fr-FR" dirty="0" smtClean="0"/>
          </a:p>
          <a:p>
            <a:pPr marL="530352" lvl="1" indent="0">
              <a:buNone/>
            </a:pP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parlera.fr/wp/wp-content/uploads/2017/05/FR_2017_Grille-synth%C3%A9tique-1ers-niveaux-du-CECRL.pdf</a:t>
            </a:r>
            <a:endParaRPr lang="fr-FR" dirty="0" smtClean="0"/>
          </a:p>
          <a:p>
            <a:pPr marL="530352" lvl="1" indent="0">
              <a:buNone/>
            </a:pPr>
            <a:endParaRPr lang="fr-FR" dirty="0" smtClean="0"/>
          </a:p>
          <a:p>
            <a:pPr marL="530352" lvl="1" indent="0">
              <a:buNone/>
            </a:pPr>
            <a:endParaRPr lang="fr-FR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4153" y="4208889"/>
            <a:ext cx="9656429" cy="20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0" rIns="95220" bIns="952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 site du </a:t>
            </a:r>
            <a:r>
              <a:rPr lang="fr-FR" altLang="fr-FR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Centre International d’Études Pédagogiques (</a:t>
            </a:r>
            <a:r>
              <a:rPr lang="fr-FR" altLang="fr-FR" sz="16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CIEP</a:t>
            </a:r>
            <a:r>
              <a:rPr lang="fr-FR" altLang="fr-FR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)propose des</a:t>
            </a:r>
            <a:r>
              <a:rPr lang="fr-FR" altLang="fr-FR" sz="16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vidéos d'apprenants</a:t>
            </a:r>
            <a:r>
              <a:rPr lang="fr-FR" altLang="fr-FR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br>
              <a:rPr lang="fr-FR" altLang="fr-FR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altLang="fr-FR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Pour les niveaux A1.1 et A1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b="1" dirty="0" smtClean="0">
                <a:solidFill>
                  <a:prstClr val="black"/>
                </a:solidFill>
                <a:hlinkClick r:id="rId4"/>
              </a:rPr>
              <a:t>http://www.ciep.fr/ressources/ouvrages-cederoms-consacres-a-levaluation-certifications/dvd-productions-orales-ecrites-illustrant-francais-les-niveaux-a11-a1-cadre-europeen-commun</a:t>
            </a:r>
            <a:endParaRPr lang="fr-FR" altLang="fr-FR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Pour les niveaux A1 à B2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 smtClean="0">
                <a:solidFill>
                  <a:prstClr val="black"/>
                </a:solidFill>
                <a:hlinkClick r:id="rId5"/>
              </a:rPr>
              <a:t>http://www.ciep.fr/ressources/ouvrages-cederoms-consacres-a-levaluation-certifications/dvd-productions-orales-illustrant-les-6-niveaux-cecrl</a:t>
            </a:r>
            <a:endParaRPr lang="fr-FR" altLang="fr-FR" sz="800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DVD &quot;Productions orales et écrites illustrant, pour le français, les niveaux A1.1 et A1 du Cadre européen commun de référence pour les langues&quot; | CIEP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94" y="3965637"/>
            <a:ext cx="6572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7" y="1565119"/>
            <a:ext cx="1989385" cy="6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3905" y="2297055"/>
            <a:ext cx="8361229" cy="2098226"/>
          </a:xfrm>
        </p:spPr>
        <p:txBody>
          <a:bodyPr/>
          <a:lstStyle/>
          <a:p>
            <a:r>
              <a:rPr lang="fr-FR" sz="4800" dirty="0" smtClean="0"/>
              <a:t>Merci !</a:t>
            </a:r>
            <a:br>
              <a:rPr lang="fr-FR" sz="4800" dirty="0" smtClean="0"/>
            </a:br>
            <a:endParaRPr lang="fr-FR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4" y="947283"/>
            <a:ext cx="1542422" cy="1066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154" y="1931282"/>
            <a:ext cx="190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Ressources Savoirs de Base</a:t>
            </a:r>
            <a:r>
              <a:rPr lang="fr-FR" altLang="fr-FR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51" y="524645"/>
            <a:ext cx="1077280" cy="1020494"/>
          </a:xfrm>
          <a:prstGeom prst="rect">
            <a:avLst/>
          </a:prstGeom>
          <a:noFill/>
        </p:spPr>
      </p:pic>
      <p:pic>
        <p:nvPicPr>
          <p:cNvPr id="7" name="Image 6" descr="Résultat de recherche d'images pour &quot;logo région ARA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35" y="524645"/>
            <a:ext cx="1694732" cy="906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788288" y="5147197"/>
            <a:ext cx="5453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Emilie Buttin et </a:t>
            </a:r>
            <a:r>
              <a:rPr lang="fr-FR" dirty="0"/>
              <a:t>Isabelle </a:t>
            </a:r>
            <a:r>
              <a:rPr lang="fr-FR" dirty="0" err="1"/>
              <a:t>Mantel</a:t>
            </a:r>
            <a:r>
              <a:rPr lang="fr-FR" dirty="0"/>
              <a:t> </a:t>
            </a:r>
          </a:p>
          <a:p>
            <a:r>
              <a:rPr lang="fr-FR" dirty="0" smtClean="0"/>
              <a:t>CRSB-PSA725 </a:t>
            </a:r>
            <a:r>
              <a:rPr lang="fr-FR" dirty="0"/>
              <a:t>Faubourg </a:t>
            </a:r>
            <a:r>
              <a:rPr lang="fr-FR" dirty="0" smtClean="0"/>
              <a:t>Montmélian 73000 </a:t>
            </a:r>
            <a:r>
              <a:rPr lang="fr-FR" dirty="0"/>
              <a:t>Chambéry</a:t>
            </a:r>
          </a:p>
          <a:p>
            <a:r>
              <a:rPr lang="fr-FR" dirty="0"/>
              <a:t>Tél : 04 79 33 93 93</a:t>
            </a:r>
          </a:p>
          <a:p>
            <a:r>
              <a:rPr lang="fr-FR" dirty="0"/>
              <a:t>crsb@psa-savoie.com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66" y="4216982"/>
            <a:ext cx="1213924" cy="3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9885" y="409075"/>
            <a:ext cx="9841831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Sommaire </a:t>
            </a:r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r>
              <a:rPr lang="fr-FR" sz="3200" dirty="0" smtClean="0"/>
              <a:t>A votre avis</a:t>
            </a:r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r>
              <a:rPr lang="fr-FR" sz="3200" dirty="0" smtClean="0"/>
              <a:t>Profils linguistiques</a:t>
            </a:r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r>
              <a:rPr lang="fr-FR" sz="3200" dirty="0" smtClean="0"/>
              <a:t>Le Cadre Européen Commun de Références des Langues</a:t>
            </a:r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r>
              <a:rPr lang="fr-FR" sz="3200" dirty="0" smtClean="0"/>
              <a:t>Les compétences linguistiques du CECRL</a:t>
            </a:r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r>
              <a:rPr lang="fr-FR" sz="3200" dirty="0" smtClean="0"/>
              <a:t>Les compétences orales et écrites par niveaux</a:t>
            </a:r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 marL="514350" indent="-514350">
              <a:buClr>
                <a:schemeClr val="tx1"/>
              </a:buClr>
              <a:buSzPct val="112000"/>
              <a:buFont typeface="Wingdings" panose="05000000000000000000" pitchFamily="2" charset="2"/>
              <a:buChar char="§"/>
            </a:pPr>
            <a:r>
              <a:rPr lang="fr-FR" sz="3200" dirty="0" smtClean="0"/>
              <a:t>A vous de jouer !</a:t>
            </a:r>
          </a:p>
          <a:p>
            <a:pPr>
              <a:buClr>
                <a:schemeClr val="tx1"/>
              </a:buClr>
              <a:buSzPct val="112000"/>
            </a:pPr>
            <a:endParaRPr lang="fr-FR" sz="3200" dirty="0" smtClean="0"/>
          </a:p>
          <a:p>
            <a:pPr marL="400050" indent="-400050">
              <a:buClr>
                <a:schemeClr val="tx1"/>
              </a:buClr>
              <a:buSzPct val="112000"/>
              <a:buFont typeface="+mj-lt"/>
              <a:buAutoNum type="romanUcPeriod"/>
            </a:pPr>
            <a:endParaRPr lang="fr-FR" dirty="0" smtClean="0"/>
          </a:p>
          <a:p>
            <a:pPr marL="400050" indent="-400050">
              <a:buClr>
                <a:schemeClr val="tx1"/>
              </a:buClr>
              <a:buSzPct val="112000"/>
              <a:buFont typeface="+mj-lt"/>
              <a:buAutoNum type="romanUcPeriod"/>
            </a:pPr>
            <a:endParaRPr lang="fr-FR" dirty="0" smtClean="0"/>
          </a:p>
          <a:p>
            <a:pPr marL="400050" indent="-400050">
              <a:buClr>
                <a:schemeClr val="tx1"/>
              </a:buClr>
              <a:buSzPct val="112000"/>
              <a:buFont typeface="+mj-lt"/>
              <a:buAutoNum type="romanU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4553952" y="2487078"/>
            <a:ext cx="4114802" cy="3087002"/>
          </a:xfrm>
          <a:prstGeom prst="cloudCallou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ensées 2"/>
          <p:cNvSpPr/>
          <p:nvPr/>
        </p:nvSpPr>
        <p:spPr>
          <a:xfrm>
            <a:off x="8455444" y="168442"/>
            <a:ext cx="3894721" cy="3862137"/>
          </a:xfrm>
          <a:prstGeom prst="cloudCallout">
            <a:avLst>
              <a:gd name="adj1" fmla="val 31365"/>
              <a:gd name="adj2" fmla="val 8088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ensées 3"/>
          <p:cNvSpPr/>
          <p:nvPr/>
        </p:nvSpPr>
        <p:spPr>
          <a:xfrm>
            <a:off x="421104" y="1010653"/>
            <a:ext cx="4367462" cy="3886200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340013" y="544899"/>
            <a:ext cx="387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  <a:buSzPct val="112000"/>
            </a:pPr>
            <a:r>
              <a:rPr lang="fr-FR" sz="4000" dirty="0" smtClean="0"/>
              <a:t>A votre avis …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1179090" y="1724505"/>
            <a:ext cx="30469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Natalie, 37 ans, vient de Côte d’Ivoire. Elle parle le bété et comprend le français. Elle n’a jamais été à l’école et ne sait ni lire ni écrire. Malgré cela, elle était à la tête d’une communauté dans son pays et militait en faveur des droits des femmes. Elle souhaiterait passer son permis de conduire pour être plus mobile pour trouver un emploi.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32995" y="2828989"/>
            <a:ext cx="27913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Michael était cuisinier en Syrie. Il a dû quitter son pays et il a obtenu son statut de refugié en France . Pour favoriser son intégration il doit prendre des cours de français pour perfectionner sa compréhension écrite et orale . 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9121442" y="820925"/>
            <a:ext cx="25627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Jean-Pierre, français, 51 ans</a:t>
            </a:r>
          </a:p>
          <a:p>
            <a:r>
              <a:rPr lang="fr-FR" sz="1400" dirty="0"/>
              <a:t>niveau : fin de scolarité obligatoire (niveau VI)</a:t>
            </a:r>
          </a:p>
          <a:p>
            <a:r>
              <a:rPr lang="fr-FR" sz="1400" dirty="0"/>
              <a:t>Il sait à peine lire et très peu écrire : écriture phonétique.</a:t>
            </a:r>
          </a:p>
          <a:p>
            <a:r>
              <a:rPr lang="fr-FR" sz="1400" dirty="0"/>
              <a:t>Expérience de plus de 30 ans dans la scierie.</a:t>
            </a:r>
          </a:p>
          <a:p>
            <a:r>
              <a:rPr lang="fr-FR" sz="1400" dirty="0"/>
              <a:t>Licenciement économique.</a:t>
            </a:r>
          </a:p>
          <a:p>
            <a:r>
              <a:rPr lang="fr-FR" sz="1400" dirty="0"/>
              <a:t>Besoin d'être accompagné dans sa recherche d'emploi, </a:t>
            </a:r>
          </a:p>
          <a:p>
            <a:r>
              <a:rPr lang="fr-FR" sz="1400" dirty="0"/>
              <a:t>Il n'a jamais utilisé d'ordinateur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4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1485900"/>
          </a:xfrm>
        </p:spPr>
        <p:txBody>
          <a:bodyPr/>
          <a:lstStyle/>
          <a:p>
            <a:pPr algn="ctr"/>
            <a:r>
              <a:rPr lang="fr-FR" dirty="0" smtClean="0"/>
              <a:t>Profils linguistiques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08" y="1200727"/>
            <a:ext cx="8807800" cy="491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5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Le Centre Européen Commun de Référence des Langues - Niveaux</a:t>
            </a:r>
            <a:endParaRPr lang="fr-FR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66" y="2063415"/>
            <a:ext cx="5951997" cy="258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32547" y="4764505"/>
            <a:ext cx="954104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0"/>
              </a:spcBef>
              <a:buClr>
                <a:schemeClr val="accent2"/>
              </a:buClr>
            </a:pPr>
            <a:r>
              <a:rPr lang="fr-FR" u="sng" dirty="0" smtClean="0"/>
              <a:t>Le CECRL, outil indicateur de niveaux :</a:t>
            </a:r>
          </a:p>
          <a:p>
            <a:pPr marL="342900" lvl="1" indent="-342900">
              <a:spcBef>
                <a:spcPts val="0"/>
              </a:spcBef>
              <a:buClr>
                <a:schemeClr val="accent2"/>
              </a:buClr>
            </a:pPr>
            <a:endParaRPr lang="fr-FR" u="sng" dirty="0" smtClean="0"/>
          </a:p>
          <a:p>
            <a:pPr marL="400050" lvl="1" indent="-4000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dirty="0" smtClean="0"/>
              <a:t>Contrat </a:t>
            </a:r>
            <a:r>
              <a:rPr lang="fr-FR" dirty="0"/>
              <a:t>d’intégration républicaine (CIR) : </a:t>
            </a:r>
            <a:r>
              <a:rPr lang="fr-FR" sz="2000" b="1" dirty="0" smtClean="0"/>
              <a:t>A1</a:t>
            </a:r>
          </a:p>
          <a:p>
            <a:pPr marL="400050" lvl="1" indent="-4000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000" dirty="0" smtClean="0"/>
              <a:t>Obtention </a:t>
            </a:r>
            <a:r>
              <a:rPr lang="fr-FR" sz="2000" dirty="0"/>
              <a:t>de la carte de résident de longue durée: </a:t>
            </a:r>
            <a:r>
              <a:rPr lang="fr-FR" sz="2000" b="1" dirty="0" smtClean="0"/>
              <a:t>A2</a:t>
            </a:r>
          </a:p>
          <a:p>
            <a:pPr marL="400050" lvl="1" indent="-4000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dirty="0" smtClean="0"/>
              <a:t>Naturalisation </a:t>
            </a:r>
            <a:r>
              <a:rPr lang="fr-FR" dirty="0"/>
              <a:t>: </a:t>
            </a:r>
            <a:r>
              <a:rPr lang="fr-FR" sz="2000" b="1" dirty="0"/>
              <a:t>B1 oral </a:t>
            </a:r>
            <a:endParaRPr lang="fr-FR" sz="2000" b="1" dirty="0" smtClean="0"/>
          </a:p>
          <a:p>
            <a:pPr marL="400050" lvl="1" indent="-4000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dirty="0" smtClean="0"/>
              <a:t>Si </a:t>
            </a:r>
            <a:r>
              <a:rPr lang="fr-FR" dirty="0"/>
              <a:t>volonté d’entrée à l’université : </a:t>
            </a:r>
            <a:r>
              <a:rPr lang="fr-FR" sz="2000" b="1" dirty="0"/>
              <a:t>B2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4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</a:t>
            </a:r>
            <a:r>
              <a:rPr lang="fr-FR" sz="4000" dirty="0"/>
              <a:t>Les compétences linguistiques attendues du CECRL</a:t>
            </a:r>
            <a:br>
              <a:rPr lang="fr-FR" sz="4000" dirty="0"/>
            </a:b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987179" y="2286000"/>
            <a:ext cx="63700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358962"/>
            <a:ext cx="9601200" cy="1485900"/>
          </a:xfrm>
        </p:spPr>
        <p:txBody>
          <a:bodyPr/>
          <a:lstStyle/>
          <a:p>
            <a:pPr algn="ctr"/>
            <a:r>
              <a:rPr lang="fr-FR" dirty="0" smtClean="0"/>
              <a:t> Les compétences orales et écrites par niveaux</a:t>
            </a:r>
            <a:endParaRPr lang="fr-FR" dirty="0"/>
          </a:p>
        </p:txBody>
      </p:sp>
      <p:pic>
        <p:nvPicPr>
          <p:cNvPr id="1026" name="Picture 2" descr="RÃ©sultat de recherche d'images pour &quot;icone crayon noir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17619" r="15305" b="13380"/>
          <a:stretch/>
        </p:blipFill>
        <p:spPr bwMode="auto">
          <a:xfrm>
            <a:off x="9414711" y="1682734"/>
            <a:ext cx="2177715" cy="21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ronde 3"/>
          <p:cNvSpPr/>
          <p:nvPr/>
        </p:nvSpPr>
        <p:spPr>
          <a:xfrm>
            <a:off x="3955385" y="3527758"/>
            <a:ext cx="2911640" cy="224990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59179" y="4329545"/>
            <a:ext cx="243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COMPETENCES ORALES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228222" y="4048626"/>
            <a:ext cx="377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COMPETENCES ECRITES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987591" y="4048626"/>
            <a:ext cx="2923674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ronde 7"/>
          <p:cNvSpPr/>
          <p:nvPr/>
        </p:nvSpPr>
        <p:spPr>
          <a:xfrm>
            <a:off x="5919537" y="1995555"/>
            <a:ext cx="1540042" cy="1076826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ronde 8"/>
          <p:cNvSpPr/>
          <p:nvPr/>
        </p:nvSpPr>
        <p:spPr>
          <a:xfrm>
            <a:off x="8680782" y="5133835"/>
            <a:ext cx="1467853" cy="1251283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ulle ronde 9"/>
          <p:cNvSpPr/>
          <p:nvPr/>
        </p:nvSpPr>
        <p:spPr>
          <a:xfrm>
            <a:off x="1203158" y="1804737"/>
            <a:ext cx="1672389" cy="1267644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ulle ronde 10"/>
          <p:cNvSpPr/>
          <p:nvPr/>
        </p:nvSpPr>
        <p:spPr>
          <a:xfrm>
            <a:off x="1594188" y="4652710"/>
            <a:ext cx="1648326" cy="136307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34819" y="5087670"/>
            <a:ext cx="120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A1.1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18988" y="2171700"/>
            <a:ext cx="104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A1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72200" y="2311316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A2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75557" y="5528645"/>
            <a:ext cx="87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B1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vous de jouer !</a:t>
            </a:r>
            <a:endParaRPr lang="fr-FR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87" y="1326071"/>
            <a:ext cx="2119061" cy="2396970"/>
          </a:xfrm>
        </p:spPr>
      </p:pic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1" y="1403141"/>
            <a:ext cx="2006354" cy="23969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41" y="1367665"/>
            <a:ext cx="2042280" cy="24324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17" y="1367665"/>
            <a:ext cx="2191771" cy="248907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254927" y="2137486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											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927" y="5028677"/>
            <a:ext cx="960917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réponses!</a:t>
            </a:r>
            <a:endParaRPr lang="fr-FR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39" y="1438617"/>
            <a:ext cx="2119061" cy="2396970"/>
          </a:xfrm>
        </p:spPr>
      </p:pic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14" y="1456355"/>
            <a:ext cx="2006354" cy="23969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34" y="1403141"/>
            <a:ext cx="2042280" cy="24324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31" y="1456355"/>
            <a:ext cx="2191771" cy="248907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254928" y="4083728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A1.1					    </a:t>
            </a:r>
            <a:r>
              <a:rPr lang="fr-FR" dirty="0"/>
              <a:t>A</a:t>
            </a:r>
            <a:r>
              <a:rPr lang="fr-FR" dirty="0" smtClean="0"/>
              <a:t> 1					A </a:t>
            </a:r>
            <a:r>
              <a:rPr lang="fr-FR" dirty="0"/>
              <a:t>2</a:t>
            </a:r>
            <a:r>
              <a:rPr lang="fr-FR" dirty="0" smtClean="0"/>
              <a:t>			                 B </a:t>
            </a:r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60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619</Words>
  <Application>Microsoft Office PowerPoint</Application>
  <PresentationFormat>Grand écran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Candara</vt:lpstr>
      <vt:lpstr>Century Gothic</vt:lpstr>
      <vt:lpstr>Franklin Gothic Book</vt:lpstr>
      <vt:lpstr>Times New Roman</vt:lpstr>
      <vt:lpstr>Wingdings</vt:lpstr>
      <vt:lpstr>Crop</vt:lpstr>
      <vt:lpstr>Plateforme savoirs de base bassin aixois mercredi 30 janvier 2019 à 9h </vt:lpstr>
      <vt:lpstr>Présentation PowerPoint</vt:lpstr>
      <vt:lpstr>Présentation PowerPoint</vt:lpstr>
      <vt:lpstr>Profils linguistiques</vt:lpstr>
      <vt:lpstr>Le Centre Européen Commun de Référence des Langues - Niveaux</vt:lpstr>
      <vt:lpstr> Les compétences linguistiques attendues du CECRL </vt:lpstr>
      <vt:lpstr> Les compétences orales et écrites par niveaux</vt:lpstr>
      <vt:lpstr>A vous de jouer !</vt:lpstr>
      <vt:lpstr>les réponses!</vt:lpstr>
      <vt:lpstr>  Niveau A1.1 </vt:lpstr>
      <vt:lpstr>Présentation PowerPoint</vt:lpstr>
      <vt:lpstr>Présentation PowerPoint</vt:lpstr>
      <vt:lpstr>Présentation PowerPoint</vt:lpstr>
      <vt:lpstr>Pour en savoir plus</vt:lpstr>
      <vt:lpstr>Merci 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Niveau de langue</dc:title>
  <dc:creator>Emilie BUTTIN</dc:creator>
  <cp:lastModifiedBy>Emilie Buttin</cp:lastModifiedBy>
  <cp:revision>39</cp:revision>
  <cp:lastPrinted>2019-01-28T15:48:18Z</cp:lastPrinted>
  <dcterms:created xsi:type="dcterms:W3CDTF">2019-01-18T08:11:44Z</dcterms:created>
  <dcterms:modified xsi:type="dcterms:W3CDTF">2019-01-28T16:07:40Z</dcterms:modified>
</cp:coreProperties>
</file>