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9" r:id="rId4"/>
    <p:sldId id="258" r:id="rId5"/>
    <p:sldId id="261" r:id="rId6"/>
    <p:sldId id="262" r:id="rId7"/>
    <p:sldId id="263" r:id="rId8"/>
    <p:sldId id="264" r:id="rId9"/>
    <p:sldId id="268" r:id="rId10"/>
    <p:sldId id="267" r:id="rId11"/>
    <p:sldId id="259" r:id="rId12"/>
    <p:sldId id="260" r:id="rId13"/>
    <p:sldId id="265" r:id="rId14"/>
    <p:sldId id="266" r:id="rId1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4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400">
                <a:latin typeface="+mj-lt"/>
              </a:defRPr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5316C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</a:p>
          <a:p>
            <a:r>
              <a:rPr lang="fr-FR" dirty="0">
                <a:solidFill>
                  <a:srgbClr val="9794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Sous-titre</a:t>
            </a:r>
            <a:endParaRPr lang="fr-FR" dirty="0">
              <a:solidFill>
                <a:srgbClr val="9794A9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CD4-57B3-451A-A046-448926815714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81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8650" y="1138013"/>
            <a:ext cx="7886700" cy="978273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2264229"/>
            <a:ext cx="7886700" cy="364671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D710-AA6E-4836-8366-4786D1A0281C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25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1595320"/>
            <a:ext cx="1971675" cy="4261194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273629"/>
            <a:ext cx="5800725" cy="458288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007C9-48E6-465C-B755-1351C8D06D09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042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9797"/>
            <a:ext cx="7886700" cy="3922032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3352-BF99-425D-B493-F5259469D6E1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0" y="1124084"/>
            <a:ext cx="7886700" cy="785167"/>
          </a:xfrm>
        </p:spPr>
        <p:txBody>
          <a:bodyPr/>
          <a:lstStyle>
            <a:lvl1pPr>
              <a:defRPr sz="3600">
                <a:solidFill>
                  <a:srgbClr val="871454"/>
                </a:solidFill>
              </a:defRPr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638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415293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A366E"/>
                </a:solidFill>
              </a:defRPr>
            </a:lvl1pPr>
            <a:lvl2pPr marL="457200" indent="0">
              <a:buNone/>
              <a:defRPr sz="2000">
                <a:solidFill>
                  <a:srgbClr val="1A366E"/>
                </a:solidFill>
              </a:defRPr>
            </a:lvl2pPr>
            <a:lvl3pPr marL="914400" indent="0">
              <a:buNone/>
              <a:defRPr sz="1800">
                <a:solidFill>
                  <a:srgbClr val="1A366E"/>
                </a:solidFill>
              </a:defRPr>
            </a:lvl3pPr>
            <a:lvl4pPr marL="1371600" indent="0">
              <a:buNone/>
              <a:defRPr sz="1600">
                <a:solidFill>
                  <a:srgbClr val="1A366E"/>
                </a:solidFill>
              </a:defRPr>
            </a:lvl4pPr>
            <a:lvl5pPr marL="1828800" indent="0">
              <a:buNone/>
              <a:defRPr sz="1600">
                <a:solidFill>
                  <a:srgbClr val="1A366E"/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A209-9757-4B76-A229-F12DB94F119F}" type="datetime1">
              <a:rPr lang="fr-FR" smtClean="0"/>
              <a:t>01/02/2021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itre 10"/>
          <p:cNvSpPr>
            <a:spLocks noGrp="1"/>
          </p:cNvSpPr>
          <p:nvPr>
            <p:ph type="title" hasCustomPrompt="1"/>
          </p:nvPr>
        </p:nvSpPr>
        <p:spPr>
          <a:xfrm>
            <a:off x="628650" y="1257754"/>
            <a:ext cx="78867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93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8650" y="1066800"/>
            <a:ext cx="7886700" cy="623889"/>
          </a:xfrm>
        </p:spPr>
        <p:txBody>
          <a:bodyPr/>
          <a:lstStyle>
            <a:lvl1pPr>
              <a:defRPr sz="3600">
                <a:latin typeface="+mj-lt"/>
              </a:defRPr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236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38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400">
                <a:latin typeface="+mj-lt"/>
              </a:defRPr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3432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1EBB-CBB2-497F-AAA1-5C368EB8A8C8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44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8650" y="1099457"/>
            <a:ext cx="7886700" cy="591232"/>
          </a:xfrm>
        </p:spPr>
        <p:txBody>
          <a:bodyPr/>
          <a:lstStyle>
            <a:lvl1pPr>
              <a:defRPr sz="3600">
                <a:latin typeface="+mj-lt"/>
              </a:defRPr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3174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3174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F7C9A-4343-4BB0-8748-D2CD3388F0AB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32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9841" y="1099457"/>
            <a:ext cx="7886700" cy="591232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9421-E556-4499-A4FE-4D00D419EDAB}" type="datetime1">
              <a:rPr lang="fr-FR" smtClean="0"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14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17764" y="1268640"/>
            <a:ext cx="7886700" cy="1325563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F266-AE18-4102-8CA4-30B9541AC064}" type="datetime1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42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73F1-B3C8-4CA5-8125-D5A0C9469B38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6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9841" y="1118057"/>
            <a:ext cx="2949178" cy="136601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634342"/>
            <a:ext cx="2949178" cy="323464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6DE32-58F0-4F69-96F4-2ED821EF0111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0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9841" y="1088576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830286"/>
            <a:ext cx="2949178" cy="303870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A260-291B-421D-855F-D07DCE5AFC9A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723014" y="6178632"/>
            <a:ext cx="7792336" cy="16564"/>
          </a:xfrm>
          <a:prstGeom prst="line">
            <a:avLst/>
          </a:prstGeom>
          <a:ln>
            <a:solidFill>
              <a:srgbClr val="8714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72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/>
          <p:cNvSpPr/>
          <p:nvPr/>
        </p:nvSpPr>
        <p:spPr>
          <a:xfrm>
            <a:off x="-570381" y="-867454"/>
            <a:ext cx="2558143" cy="2558143"/>
          </a:xfrm>
          <a:prstGeom prst="ellipse">
            <a:avLst/>
          </a:prstGeom>
          <a:solidFill>
            <a:srgbClr val="EAE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1143000"/>
            <a:ext cx="7886700" cy="547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4800" dirty="0">
                <a:solidFill>
                  <a:srgbClr val="8714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: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9F36-68C0-4D47-9EA1-E7BB46F6CF69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BC84E-8E5E-400B-BD51-55581E1D6DC5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41" y="325936"/>
            <a:ext cx="1450039" cy="68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44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662" r:id="rId12"/>
    <p:sldLayoutId id="2147483663" r:id="rId1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5316C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5316C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05316C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5316C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5316C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E8BD74-F73A-469F-8C6B-174DDF3081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Ateliers d’éducation pour la Santé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81DD64-C9B5-4E7B-8283-230A130B59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CRCDC/ ECRIT 69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AA0B78-FC6A-4BA9-9F15-BC88A4D7A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CD4-57B3-451A-A046-448926815714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8E3388-69DF-4923-9D37-8E53283B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FAD95A-DE43-4CD2-AF57-8FE391D08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878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7CDB7B9-00FC-45D1-AFD9-4DCB2649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73F1-B3C8-4CA5-8125-D5A0C9469B38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A98A8DB-A0AE-4D1F-AD09-7DF9CDEF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C35FD89-C7C1-4711-8DE7-A6B9F122F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10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32E0B89-91AA-43D8-9D6C-0E147287D3BD}"/>
              </a:ext>
            </a:extLst>
          </p:cNvPr>
          <p:cNvSpPr txBox="1">
            <a:spLocks/>
          </p:cNvSpPr>
          <p:nvPr/>
        </p:nvSpPr>
        <p:spPr>
          <a:xfrm>
            <a:off x="1860550" y="1016001"/>
            <a:ext cx="7283450" cy="11430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dirty="0"/>
              <a:t>A quoi me fait penser le mot cancer?</a:t>
            </a:r>
          </a:p>
        </p:txBody>
      </p:sp>
      <p:pic>
        <p:nvPicPr>
          <p:cNvPr id="6" name="Espace réservé du contenu 4">
            <a:extLst>
              <a:ext uri="{FF2B5EF4-FFF2-40B4-BE49-F238E27FC236}">
                <a16:creationId xmlns:a16="http://schemas.microsoft.com/office/drawing/2014/main" id="{3E8BF091-D63C-4BBE-8BB0-D7E1F84C3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99227" y="1989137"/>
            <a:ext cx="1079500" cy="1079500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2BFEE421-FD92-4706-98B9-837288871C22}"/>
              </a:ext>
            </a:extLst>
          </p:cNvPr>
          <p:cNvSpPr/>
          <p:nvPr/>
        </p:nvSpPr>
        <p:spPr>
          <a:xfrm>
            <a:off x="3899452" y="3067049"/>
            <a:ext cx="2087563" cy="16557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CANCER</a:t>
            </a:r>
          </a:p>
        </p:txBody>
      </p:sp>
      <p:pic>
        <p:nvPicPr>
          <p:cNvPr id="8" name="Image 5">
            <a:extLst>
              <a:ext uri="{FF2B5EF4-FFF2-40B4-BE49-F238E27FC236}">
                <a16:creationId xmlns:a16="http://schemas.microsoft.com/office/drawing/2014/main" id="{9926455F-7296-4656-8F3F-D87E394AE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440" y="4183062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6">
            <a:extLst>
              <a:ext uri="{FF2B5EF4-FFF2-40B4-BE49-F238E27FC236}">
                <a16:creationId xmlns:a16="http://schemas.microsoft.com/office/drawing/2014/main" id="{68292E39-7FE5-4AEA-BD47-49A7C4C568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715" y="2000249"/>
            <a:ext cx="10795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7">
            <a:extLst>
              <a:ext uri="{FF2B5EF4-FFF2-40B4-BE49-F238E27FC236}">
                <a16:creationId xmlns:a16="http://schemas.microsoft.com/office/drawing/2014/main" id="{2E21DCE3-0C08-4AC3-802F-214010CD0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027" y="4698999"/>
            <a:ext cx="10779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53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527983A-7622-47C8-809A-E56DF5626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73F1-B3C8-4CA5-8125-D5A0C9469B38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D890DF9-E050-4D9B-B666-480F6620B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B9A8D3-B3CA-4FB2-832A-479D31A2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11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31098A2-DE93-448F-9431-E3C442F1EF9E}"/>
              </a:ext>
            </a:extLst>
          </p:cNvPr>
          <p:cNvSpPr txBox="1">
            <a:spLocks/>
          </p:cNvSpPr>
          <p:nvPr/>
        </p:nvSpPr>
        <p:spPr>
          <a:xfrm>
            <a:off x="2193235" y="584996"/>
            <a:ext cx="7283450" cy="11430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altLang="fr-FR" dirty="0"/>
              <a:t>Les parties du corps humain</a:t>
            </a:r>
          </a:p>
        </p:txBody>
      </p:sp>
      <p:pic>
        <p:nvPicPr>
          <p:cNvPr id="6" name="Espace réservé du contenu 4">
            <a:extLst>
              <a:ext uri="{FF2B5EF4-FFF2-40B4-BE49-F238E27FC236}">
                <a16:creationId xmlns:a16="http://schemas.microsoft.com/office/drawing/2014/main" id="{2E0BD08E-82EF-4624-B940-4D04859359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0" t="44597" r="10207" b="5356"/>
          <a:stretch>
            <a:fillRect/>
          </a:stretch>
        </p:blipFill>
        <p:spPr>
          <a:xfrm>
            <a:off x="2675559" y="1593851"/>
            <a:ext cx="5832475" cy="4762500"/>
          </a:xfrm>
          <a:prstGeom prst="rect">
            <a:avLst/>
          </a:prstGeom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9190547-3667-4F55-9C47-CB9F34AA8A18}"/>
              </a:ext>
            </a:extLst>
          </p:cNvPr>
          <p:cNvCxnSpPr/>
          <p:nvPr/>
        </p:nvCxnSpPr>
        <p:spPr>
          <a:xfrm flipH="1">
            <a:off x="7499972" y="2817814"/>
            <a:ext cx="1223962" cy="215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282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B2D148-A1FD-4DBF-A0EF-39A932B4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73F1-B3C8-4CA5-8125-D5A0C9469B38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E5390E-1751-435E-9618-B533DD440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4FF323-0D27-41B1-8184-9396FCA6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12</a:t>
            </a:fld>
            <a:endParaRPr lang="fr-FR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2124359-649C-4660-AE24-EA49CEF5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99649"/>
              </p:ext>
            </p:extLst>
          </p:nvPr>
        </p:nvGraphicFramePr>
        <p:xfrm>
          <a:off x="2063750" y="266932"/>
          <a:ext cx="7080250" cy="63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083">
                  <a:extLst>
                    <a:ext uri="{9D8B030D-6E8A-4147-A177-3AD203B41FA5}">
                      <a16:colId xmlns:a16="http://schemas.microsoft.com/office/drawing/2014/main" val="476888970"/>
                    </a:ext>
                  </a:extLst>
                </a:gridCol>
                <a:gridCol w="2342910">
                  <a:extLst>
                    <a:ext uri="{9D8B030D-6E8A-4147-A177-3AD203B41FA5}">
                      <a16:colId xmlns:a16="http://schemas.microsoft.com/office/drawing/2014/main" val="926742061"/>
                    </a:ext>
                  </a:extLst>
                </a:gridCol>
                <a:gridCol w="2377257">
                  <a:extLst>
                    <a:ext uri="{9D8B030D-6E8A-4147-A177-3AD203B41FA5}">
                      <a16:colId xmlns:a16="http://schemas.microsoft.com/office/drawing/2014/main" val="243427379"/>
                    </a:ext>
                  </a:extLst>
                </a:gridCol>
              </a:tblGrid>
              <a:tr h="506758">
                <a:tc>
                  <a:txBody>
                    <a:bodyPr/>
                    <a:lstStyle/>
                    <a:p>
                      <a:r>
                        <a:rPr lang="fr-FR" sz="1800" dirty="0"/>
                        <a:t>OEIL</a:t>
                      </a:r>
                    </a:p>
                  </a:txBody>
                  <a:tcPr marL="91437" marR="91437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7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600" dirty="0"/>
                        <a:t>TÊTE/CERVEAU</a:t>
                      </a:r>
                    </a:p>
                    <a:p>
                      <a:endParaRPr lang="fr-FR" sz="16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3523221683"/>
                  </a:ext>
                </a:extLst>
              </a:tr>
              <a:tr h="640138">
                <a:tc>
                  <a:txBody>
                    <a:bodyPr/>
                    <a:lstStyle/>
                    <a:p>
                      <a:r>
                        <a:rPr lang="fr-FR" sz="1600" dirty="0"/>
                        <a:t>BRAS/OS/ ARTICULATION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308982848"/>
                  </a:ext>
                </a:extLst>
              </a:tr>
              <a:tr h="579173">
                <a:tc>
                  <a:txBody>
                    <a:bodyPr/>
                    <a:lstStyle/>
                    <a:p>
                      <a:r>
                        <a:rPr lang="fr-FR" sz="1600" dirty="0"/>
                        <a:t>SEIN/UTÉRUS/SEXE</a:t>
                      </a:r>
                    </a:p>
                    <a:p>
                      <a:endParaRPr lang="fr-FR" sz="16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2060643484"/>
                  </a:ext>
                </a:extLst>
              </a:tr>
              <a:tr h="584338">
                <a:tc>
                  <a:txBody>
                    <a:bodyPr/>
                    <a:lstStyle/>
                    <a:p>
                      <a:r>
                        <a:rPr lang="fr-FR" sz="1600" dirty="0"/>
                        <a:t>COLON/ INTESTIN/VENTRE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2013764240"/>
                  </a:ext>
                </a:extLst>
              </a:tr>
              <a:tr h="592310">
                <a:tc>
                  <a:txBody>
                    <a:bodyPr/>
                    <a:lstStyle/>
                    <a:p>
                      <a:r>
                        <a:rPr lang="fr-FR" sz="1600" dirty="0"/>
                        <a:t>POUMON</a:t>
                      </a:r>
                    </a:p>
                    <a:p>
                      <a:endParaRPr lang="fr-FR" sz="16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3378245017"/>
                  </a:ext>
                </a:extLst>
              </a:tr>
              <a:tr h="58410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FF0000"/>
                          </a:solidFill>
                        </a:rPr>
                        <a:t>COEUR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1791758176"/>
                  </a:ext>
                </a:extLst>
              </a:tr>
              <a:tr h="648131">
                <a:tc>
                  <a:txBody>
                    <a:bodyPr/>
                    <a:lstStyle/>
                    <a:p>
                      <a:r>
                        <a:rPr lang="fr-FR" sz="1600" dirty="0"/>
                        <a:t>PEAU</a:t>
                      </a:r>
                    </a:p>
                    <a:p>
                      <a:endParaRPr lang="fr-FR" sz="16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3334424116"/>
                  </a:ext>
                </a:extLst>
              </a:tr>
              <a:tr h="504102">
                <a:tc>
                  <a:txBody>
                    <a:bodyPr/>
                    <a:lstStyle/>
                    <a:p>
                      <a:r>
                        <a:rPr lang="fr-FR" sz="1800" dirty="0"/>
                        <a:t>DENT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325655284"/>
                  </a:ext>
                </a:extLst>
              </a:tr>
              <a:tr h="601847">
                <a:tc>
                  <a:txBody>
                    <a:bodyPr/>
                    <a:lstStyle/>
                    <a:p>
                      <a:r>
                        <a:rPr lang="fr-FR" sz="1800" dirty="0"/>
                        <a:t>ENFANTS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952568905"/>
                  </a:ext>
                </a:extLst>
              </a:tr>
              <a:tr h="504102">
                <a:tc>
                  <a:txBody>
                    <a:bodyPr/>
                    <a:lstStyle/>
                    <a:p>
                      <a:r>
                        <a:rPr lang="fr-FR" sz="1800" dirty="0"/>
                        <a:t>ALIMENTATION</a:t>
                      </a:r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7" marR="91437" marT="45724" marB="45724"/>
                </a:tc>
                <a:extLst>
                  <a:ext uri="{0D108BD9-81ED-4DB2-BD59-A6C34878D82A}">
                    <a16:rowId xmlns:a16="http://schemas.microsoft.com/office/drawing/2014/main" val="2689681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36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22AF00-9CB7-474F-A479-175FEC830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73F1-B3C8-4CA5-8125-D5A0C9469B38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981401-752C-4073-87DD-74C2C64ED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B3E22B-9545-4865-9E63-5FB40D3A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13</a:t>
            </a:fld>
            <a:endParaRPr lang="fr-FR"/>
          </a:p>
        </p:txBody>
      </p:sp>
      <p:pic>
        <p:nvPicPr>
          <p:cNvPr id="7" name="Image 1">
            <a:extLst>
              <a:ext uri="{FF2B5EF4-FFF2-40B4-BE49-F238E27FC236}">
                <a16:creationId xmlns:a16="http://schemas.microsoft.com/office/drawing/2014/main" id="{308BAEAA-EAEB-4998-AF1E-51B1BF8146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4" t="15675" r="55412" b="4366"/>
          <a:stretch>
            <a:fillRect/>
          </a:stretch>
        </p:blipFill>
        <p:spPr bwMode="auto">
          <a:xfrm>
            <a:off x="276225" y="1096962"/>
            <a:ext cx="8867775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648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B96CFD-599A-4FA5-B9C8-F24ABCC21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67353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Discussions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A67035-9AA6-4BAE-B228-09880210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F266-AE18-4102-8CA4-30B9541AC064}" type="datetime1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4EE22B7-46ED-4378-8EC1-2D80B28E1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87BD2C-AC1F-4B4B-8698-4C9172C3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54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58B60-9E49-4518-AD0B-595DDDB8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Missions du CRCDC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B899FB-BC6C-467C-B3C1-2687A7EE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latin typeface="+mn-lt"/>
              </a:rPr>
              <a:t>M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ettre en œuvre le programme national de dépistage organisé du cancer du sein, du cancer colorectal et du cancer du col de l’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+mn-lt"/>
              </a:rPr>
              <a:t>utérus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 engagé par le Ministère de la santé, en veillant à l’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+mn-lt"/>
              </a:rPr>
              <a:t>égalite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́ d’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latin typeface="+mn-lt"/>
              </a:rPr>
              <a:t>accès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 aux dépistages. Leurs missions s’adressent : - à la population concernée, - aux professionnels de santé.</a:t>
            </a:r>
          </a:p>
          <a:p>
            <a:pPr>
              <a:lnSpc>
                <a:spcPct val="150000"/>
              </a:lnSpc>
            </a:pPr>
            <a:endParaRPr lang="fr-FR" sz="1800" b="0" i="0" u="none" strike="noStrike" baseline="0" dirty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fr-FR" sz="1800" dirty="0">
                <a:solidFill>
                  <a:srgbClr val="000000"/>
                </a:solidFill>
                <a:latin typeface="+mn-lt"/>
              </a:rPr>
              <a:t>In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+mn-lt"/>
              </a:rPr>
              <a:t>former et sensibiliser la population concernée par le dépistage et les inciter à réaliser les examens de dépistages des cancers en fonction de leur âge.</a:t>
            </a:r>
            <a:endParaRPr lang="fr-FR" dirty="0">
              <a:latin typeface="+mn-lt"/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4129EE-2E08-41A7-8973-A52043AA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ABB8C6-DDD2-4777-B90A-476512F33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13475-D9DC-4E34-9FF3-A982E15B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43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10834-1D5E-4668-8642-19632621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781" y="2103437"/>
            <a:ext cx="7886700" cy="1325563"/>
          </a:xfrm>
        </p:spPr>
        <p:txBody>
          <a:bodyPr/>
          <a:lstStyle/>
          <a:p>
            <a:pPr algn="ctr"/>
            <a:r>
              <a:rPr lang="fr-FR" dirty="0"/>
              <a:t>3 types d’ateliers</a:t>
            </a:r>
            <a:br>
              <a:rPr lang="fr-FR" dirty="0"/>
            </a:br>
            <a:r>
              <a:rPr lang="fr-FR" dirty="0"/>
              <a:t>Présentation et exemples concrets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B823831-1E29-4C89-8CCE-ED3EBE0F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F266-AE18-4102-8CA4-30B9541AC064}" type="datetime1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C59A3B-B173-4252-A7DC-98AF39DB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325525-3A43-48E0-8F12-CD8E7265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27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EFC5B-7546-479D-ADF5-E2C04E4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11" y="600609"/>
            <a:ext cx="6805819" cy="623889"/>
          </a:xfrm>
        </p:spPr>
        <p:txBody>
          <a:bodyPr/>
          <a:lstStyle/>
          <a:p>
            <a:r>
              <a:rPr lang="fr-FR" dirty="0"/>
              <a:t>Ateliers d’éducation pour la santé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7F069-ECC2-4BAE-B1A5-FCF6D31F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Programmes de prévention en direction des populations précarisées </a:t>
            </a:r>
          </a:p>
          <a:p>
            <a:r>
              <a:rPr lang="fr-FR" dirty="0"/>
              <a:t>Interventions sur des problématiques ou des déterminant de la santé au sens large</a:t>
            </a:r>
          </a:p>
          <a:p>
            <a:r>
              <a:rPr lang="fr-FR" dirty="0"/>
              <a:t>Les moyens et outils d’animation doivent être adaptés au plus près des problématiques des publics concernés</a:t>
            </a:r>
          </a:p>
          <a:p>
            <a:r>
              <a:rPr lang="fr-FR" dirty="0"/>
              <a:t>Prise en compte des spécificités de chaque groupe</a:t>
            </a:r>
          </a:p>
          <a:p>
            <a:r>
              <a:rPr lang="fr-FR" dirty="0"/>
              <a:t>Création d’un climat de confiance</a:t>
            </a:r>
          </a:p>
          <a:p>
            <a:r>
              <a:rPr lang="fr-FR" dirty="0"/>
              <a:t>Prendre en compte les « croyances », « représentations » et difficultés</a:t>
            </a:r>
          </a:p>
          <a:p>
            <a:r>
              <a:rPr lang="fr-FR" dirty="0"/>
              <a:t>Nombre de participants réduit. </a:t>
            </a:r>
          </a:p>
          <a:p>
            <a:r>
              <a:rPr lang="fr-FR" dirty="0"/>
              <a:t>4 à 8 séances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1212A-0307-48C4-9D68-D13DE6D8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79862-AAF3-40D1-AC90-6BB21A09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64012-9B83-4350-9BEE-D77F172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7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EFC5B-7546-479D-ADF5-E2C04E4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44" y="1022532"/>
            <a:ext cx="6805819" cy="623889"/>
          </a:xfrm>
        </p:spPr>
        <p:txBody>
          <a:bodyPr/>
          <a:lstStyle/>
          <a:p>
            <a:pPr algn="ctr"/>
            <a:r>
              <a:rPr lang="fr-FR" dirty="0"/>
              <a:t>Café Santé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7F069-ECC2-4BAE-B1A5-FCF6D31F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Prévention en direction des populations précarisées et pas que….</a:t>
            </a:r>
          </a:p>
          <a:p>
            <a:r>
              <a:rPr lang="fr-FR" dirty="0"/>
              <a:t>Interventions sur un problématique de  santé </a:t>
            </a:r>
          </a:p>
          <a:p>
            <a:r>
              <a:rPr lang="fr-FR" dirty="0"/>
              <a:t>Les moyens et outils d’animation doivent être adaptés </a:t>
            </a:r>
          </a:p>
          <a:p>
            <a:r>
              <a:rPr lang="fr-FR" dirty="0"/>
              <a:t>2h dans un contexte conviviale</a:t>
            </a:r>
          </a:p>
          <a:p>
            <a:r>
              <a:rPr lang="fr-FR" dirty="0"/>
              <a:t>Création d’un climat de confiance</a:t>
            </a:r>
          </a:p>
          <a:p>
            <a:r>
              <a:rPr lang="fr-FR" dirty="0"/>
              <a:t>Prendre en compte les « croyances », « représentations » et difficultés</a:t>
            </a:r>
          </a:p>
          <a:p>
            <a:r>
              <a:rPr lang="fr-FR" dirty="0"/>
              <a:t>Nombre de participants réduit. </a:t>
            </a:r>
          </a:p>
          <a:p>
            <a:r>
              <a:rPr lang="fr-FR" dirty="0"/>
              <a:t>1 à 2 séances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1212A-0307-48C4-9D68-D13DE6D8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79862-AAF3-40D1-AC90-6BB21A09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64012-9B83-4350-9BEE-D77F172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938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EFC5B-7546-479D-ADF5-E2C04E4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902" y="912553"/>
            <a:ext cx="6805819" cy="623889"/>
          </a:xfrm>
        </p:spPr>
        <p:txBody>
          <a:bodyPr/>
          <a:lstStyle/>
          <a:p>
            <a:r>
              <a:rPr lang="fr-FR" dirty="0"/>
              <a:t>Formation des accompagnants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7F069-ECC2-4BAE-B1A5-FCF6D31FC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22" y="2143677"/>
            <a:ext cx="8158624" cy="3952360"/>
          </a:xfrm>
        </p:spPr>
        <p:txBody>
          <a:bodyPr>
            <a:normAutofit/>
          </a:bodyPr>
          <a:lstStyle/>
          <a:p>
            <a:r>
              <a:rPr lang="fr-FR" dirty="0"/>
              <a:t>Programmes de sensibilisation et de formation en direction des accompagnants (enseignants FLE, agents de santé, assistants sociaux…)</a:t>
            </a:r>
          </a:p>
          <a:p>
            <a:r>
              <a:rPr lang="fr-FR" dirty="0"/>
              <a:t>Information sur 1 ou plusieurs dépistage(s)</a:t>
            </a:r>
          </a:p>
          <a:p>
            <a:r>
              <a:rPr lang="fr-FR" dirty="0"/>
              <a:t>Les moyens et outils d’animation adaptés aux demandes des bénéficiaires</a:t>
            </a:r>
          </a:p>
          <a:p>
            <a:r>
              <a:rPr lang="fr-FR" dirty="0"/>
              <a:t>Prise en compte des niveaux de connaissances des bénéficiaires</a:t>
            </a:r>
          </a:p>
          <a:p>
            <a:r>
              <a:rPr lang="fr-FR" dirty="0"/>
              <a:t>1 à 2 séances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1212A-0307-48C4-9D68-D13DE6D8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79862-AAF3-40D1-AC90-6BB21A09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64012-9B83-4350-9BEE-D77F172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811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EFC5B-7546-479D-ADF5-E2C04E4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11" y="600609"/>
            <a:ext cx="6805819" cy="623889"/>
          </a:xfrm>
        </p:spPr>
        <p:txBody>
          <a:bodyPr/>
          <a:lstStyle/>
          <a:p>
            <a:pPr algn="ctr"/>
            <a:r>
              <a:rPr lang="fr-FR" dirty="0"/>
              <a:t>Exemple 1 : Café Santé Nantua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7F069-ECC2-4BAE-B1A5-FCF6D31F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2 séances de 2h30 (Cancer colorectal / Cancer du sein et du col utérin)</a:t>
            </a:r>
          </a:p>
          <a:p>
            <a:r>
              <a:rPr lang="fr-FR" dirty="0"/>
              <a:t>Mardi après-midi espacés de 2 semaines</a:t>
            </a:r>
          </a:p>
          <a:p>
            <a:r>
              <a:rPr lang="fr-FR" dirty="0"/>
              <a:t>Présentation power point et jeux de plateau</a:t>
            </a:r>
          </a:p>
          <a:p>
            <a:r>
              <a:rPr lang="fr-FR" dirty="0"/>
              <a:t>Intérêt important d’où l’ajout d’une séance alimentation et cancer</a:t>
            </a:r>
          </a:p>
          <a:p>
            <a:r>
              <a:rPr lang="fr-FR" dirty="0"/>
              <a:t>Climat de confiance et convivial</a:t>
            </a:r>
          </a:p>
          <a:p>
            <a:r>
              <a:rPr lang="fr-FR" dirty="0"/>
              <a:t>Ecoute et adaptation aux vécus</a:t>
            </a:r>
          </a:p>
          <a:p>
            <a:r>
              <a:rPr lang="fr-FR" dirty="0"/>
              <a:t>8 participants 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1212A-0307-48C4-9D68-D13DE6D8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79862-AAF3-40D1-AC90-6BB21A09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64012-9B83-4350-9BEE-D77F172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43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EFC5B-7546-479D-ADF5-E2C04E4C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372" y="768070"/>
            <a:ext cx="6805819" cy="62388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Exemple 2 : </a:t>
            </a:r>
            <a:br>
              <a:rPr lang="fr-FR" dirty="0"/>
            </a:br>
            <a:r>
              <a:rPr lang="fr-FR" dirty="0"/>
              <a:t>Ateliers d’éducation pour la santé</a:t>
            </a:r>
            <a:br>
              <a:rPr lang="fr-FR" dirty="0"/>
            </a:br>
            <a:r>
              <a:rPr lang="fr-FR" dirty="0"/>
              <a:t>Lors de cours d’alphabétisation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07F069-ECC2-4BAE-B1A5-FCF6D31F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400" dirty="0"/>
              <a:t>Programmes à l’attention d’un public présentant des difficultés de langage dans 1 quartier en Politique de la Ville d’Oyonnax</a:t>
            </a:r>
          </a:p>
          <a:p>
            <a:r>
              <a:rPr lang="fr-FR" sz="1400" dirty="0"/>
              <a:t>Interventions sur : </a:t>
            </a:r>
          </a:p>
          <a:p>
            <a:pPr lvl="1"/>
            <a:r>
              <a:rPr lang="fr-FR" sz="1400" dirty="0"/>
              <a:t>La santé au sens large (qu’est ce que c’est pour moi)</a:t>
            </a:r>
          </a:p>
          <a:p>
            <a:pPr lvl="1"/>
            <a:r>
              <a:rPr lang="fr-FR" sz="1400" dirty="0"/>
              <a:t>Le système de santé</a:t>
            </a:r>
          </a:p>
          <a:p>
            <a:pPr lvl="1"/>
            <a:r>
              <a:rPr lang="fr-FR" sz="1400" dirty="0"/>
              <a:t>Le vocabulaire de la santé</a:t>
            </a:r>
          </a:p>
          <a:p>
            <a:pPr lvl="1"/>
            <a:r>
              <a:rPr lang="fr-FR" sz="1400" dirty="0"/>
              <a:t>Le dépistage organisé du cancer colorectal</a:t>
            </a:r>
          </a:p>
          <a:p>
            <a:pPr lvl="1"/>
            <a:r>
              <a:rPr lang="fr-FR" sz="1400" dirty="0"/>
              <a:t>Le dépistage organisé du cancer du sein</a:t>
            </a:r>
          </a:p>
          <a:p>
            <a:pPr lvl="1"/>
            <a:r>
              <a:rPr lang="fr-FR" sz="1400" dirty="0"/>
              <a:t>Le dépistage organisé du cancer du col utérin</a:t>
            </a:r>
          </a:p>
          <a:p>
            <a:r>
              <a:rPr lang="fr-FR" sz="1400" dirty="0"/>
              <a:t>Les moyens et outils d’animation ont été adaptés en se basant sur le FALC (Facile à Lire et à Comprendre) et des « traductions en langues » afin d’éviter les mécompréhensions des messages clefs</a:t>
            </a:r>
          </a:p>
          <a:p>
            <a:r>
              <a:rPr lang="fr-FR" sz="1400" dirty="0"/>
              <a:t>Prise en compte des spécificités de chaque groupes (niveau de langue et problématiques cognitives, croyances)</a:t>
            </a:r>
          </a:p>
          <a:p>
            <a:r>
              <a:rPr lang="fr-FR" sz="1400" dirty="0"/>
              <a:t>Création d’un climat de confiance</a:t>
            </a:r>
          </a:p>
          <a:p>
            <a:r>
              <a:rPr lang="fr-FR" sz="1400" dirty="0"/>
              <a:t>12 participants</a:t>
            </a:r>
          </a:p>
          <a:p>
            <a:r>
              <a:rPr lang="fr-FR" sz="1400" dirty="0"/>
              <a:t>7 séances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21212A-0307-48C4-9D68-D13DE6D84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579862-AAF3-40D1-AC90-6BB21A09E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64012-9B83-4350-9BEE-D77F17283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40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060F1D-04D6-407F-BE31-8ED25C6C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987" y="2805111"/>
            <a:ext cx="7886700" cy="623889"/>
          </a:xfrm>
        </p:spPr>
        <p:txBody>
          <a:bodyPr/>
          <a:lstStyle/>
          <a:p>
            <a:pPr algn="ctr"/>
            <a:r>
              <a:rPr lang="fr-FR" dirty="0"/>
              <a:t>Exemples de supports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0449DC-7982-45BC-AC82-3781E1310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AC2-D339-405B-B3E7-4ADC0D530AF0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82A95A-23D1-4120-886D-607EF6093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8BAF8F-D395-4856-86CF-F9D1E46E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BC84E-8E5E-400B-BD51-55581E1D6DC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5454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A917527A-759C-4105-BED5-B6C1393A701E}" vid="{E621DBA7-FF16-4339-A2C8-BD38A55282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186</TotalTime>
  <Words>562</Words>
  <Application>Microsoft Macintosh PowerPoint</Application>
  <PresentationFormat>Affichage à l'écran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Default Theme</vt:lpstr>
      <vt:lpstr>Ateliers d’éducation pour la Santé</vt:lpstr>
      <vt:lpstr>Missions du CRCDC</vt:lpstr>
      <vt:lpstr>3 types d’ateliers Présentation et exemples concrets</vt:lpstr>
      <vt:lpstr>Ateliers d’éducation pour la santé</vt:lpstr>
      <vt:lpstr>Café Santé</vt:lpstr>
      <vt:lpstr>Formation des accompagnants</vt:lpstr>
      <vt:lpstr>Exemple 1 : Café Santé Nantua</vt:lpstr>
      <vt:lpstr>Exemple 2 :  Ateliers d’éducation pour la santé Lors de cours d’alphabétisation</vt:lpstr>
      <vt:lpstr>Exemples de supports</vt:lpstr>
      <vt:lpstr>Présentation PowerPoint</vt:lpstr>
      <vt:lpstr>Présentation PowerPoint</vt:lpstr>
      <vt:lpstr>Présentation PowerPoint</vt:lpstr>
      <vt:lpstr>Présentation PowerPoint</vt:lpstr>
      <vt:lpstr>Discussions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Ateliers d’éducation pour la Santé</dc:title>
  <dc:creator>Christelle Rodrigue</dc:creator>
  <cp:lastModifiedBy>Microsoft Office User</cp:lastModifiedBy>
  <cp:revision>7</cp:revision>
  <dcterms:created xsi:type="dcterms:W3CDTF">2021-01-15T08:36:59Z</dcterms:created>
  <dcterms:modified xsi:type="dcterms:W3CDTF">2021-02-01T17:32:26Z</dcterms:modified>
</cp:coreProperties>
</file>